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81" r:id="rId4"/>
    <p:sldId id="280" r:id="rId5"/>
    <p:sldId id="271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65" r:id="rId28"/>
    <p:sldId id="26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5DB"/>
    <a:srgbClr val="009242"/>
    <a:srgbClr val="CBFEA4"/>
    <a:srgbClr val="0707A7"/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2/16/2015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2/16/2015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2/16/2015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/>
              <a:t>Coupling and </a:t>
            </a:r>
            <a:r>
              <a:rPr lang="en-US" sz="7200" dirty="0" smtClean="0"/>
              <a:t>Cohesion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Common Coupling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global variable (i.e. global coupling)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components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read/write access to a global data block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Components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exchange data using the global data block (instead of arguments)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single component with write access where all other components have read access is </a:t>
            </a:r>
            <a:r>
              <a:rPr lang="en-US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Common Coupling</a:t>
            </a:r>
          </a:p>
          <a:p>
            <a:pPr lvl="1"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Common Coupling </a:t>
            </a:r>
            <a:r>
              <a:rPr lang="en-US" sz="3600" dirty="0" smtClean="0"/>
              <a:t>(cont.)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to look at many components to determine the current state of a variable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Side-effects require looking at all of the code in a function to see if there are any global effects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in one component to the declaration requires changes in all other components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Identical list of global variables must be declared for component to be reused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is exposed to more data than is needed</a:t>
            </a:r>
            <a:endParaRPr lang="en-US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9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Control Coupling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component passes control parameters to coupled components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May be good or bad depending upon the situation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when the component must be aware of internal structure and logic of another component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if parameters allow factoring and reuse of functionality</a:t>
            </a:r>
          </a:p>
          <a:p>
            <a:pPr lvl="1"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55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Control Coupling Example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Acceptable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sort function that accepts a comparison function as an argument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p calls component q and q returns a flag indicating an error (if any) occurred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Unacceptable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p calls component q and q returns a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string indicating the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error (if any)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occurred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9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Stamp Coupling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component passes a data structure to another component that does not have access to the entire structure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Requires a second component to know how to manipulate the data structure (e.g., needs to know about the implementation)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May be necessary due to efficiency factors: 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choice made by insightful designers, not lazy programmer</a:t>
            </a:r>
          </a:p>
          <a:p>
            <a:pPr lvl="1"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7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Stamp Coupling Example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 verification</a:t>
            </a:r>
            <a:endParaRPr lang="en-US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 verification accepts a Customer data structure as an argument, “parses it” and verifies the address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ool 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erifyAddress (Customer customer) {…}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 VerifyAddress 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 address1,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 address2,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 city,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 state,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 zipcode) 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{…}</a:t>
            </a:r>
          </a:p>
          <a:p>
            <a:pPr marL="0" indent="0">
              <a:lnSpc>
                <a:spcPct val="110000"/>
              </a:lnSpc>
              <a:buNone/>
            </a:pPr>
            <a:endParaRPr lang="en-US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Data Coupling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components are data coupled if there are homogeneous data items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Every argument is a simple argument or data structure in which all elements are used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Good, if it can be achieved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write contracts for this and modify component independently</a:t>
            </a:r>
          </a:p>
          <a:p>
            <a:pPr lvl="1"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77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Cohesion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degree to which all elements of a component are directed towards a single task and all elements directed towards that task are contained in a single component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Internal glue with which component is constructed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elements of a component are directed toward and essential for performing the same task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is good</a:t>
            </a:r>
          </a:p>
          <a:p>
            <a:pPr>
              <a:lnSpc>
                <a:spcPct val="110000"/>
              </a:lnSpc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5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The range of </a:t>
            </a:r>
            <a:r>
              <a:rPr lang="en-US" sz="3600" dirty="0" smtClean="0"/>
              <a:t>Cohesion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rot="16200000">
            <a:off x="2286001" y="1524000"/>
            <a:ext cx="4724400" cy="4419600"/>
          </a:xfrm>
          <a:prstGeom prst="rightArrow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2" y="1981200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High Cohesion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24600" y="5726668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Low Cohesion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4042" y="19050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06565" y="2450953"/>
            <a:ext cx="1646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Informational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4042" y="2996906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Sequential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69322" y="3542859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Communicational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34806" y="4088812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Procedural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45038" y="5726668"/>
            <a:ext cx="156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Coincidental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26722" y="4634765"/>
            <a:ext cx="1206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Temporal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33578" y="5180718"/>
            <a:ext cx="992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Logical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06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Coincidental Cohesion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Parts of the component performs multiple, completely unrelated actions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May be based on factors outside of the design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Skillset or interest of developers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Avoidance of small components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reusability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Difficult corrective maintenance or enhancement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 needed to achieve some functionality are scattered throughout the system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a “Utilities” class</a:t>
            </a:r>
          </a:p>
          <a:p>
            <a:pPr lvl="1"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Desired Class/Object Interaction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Maximize internal interaction (Cohesion)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Easier to understand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Easier to test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Minimize external interaction (Coupling)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Can be used independently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Easier to test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Easier to replace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Easier to understand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2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Logical Cohesion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 of components are related logically and not functionally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Several logically related elements are in the same component and one of the elements is selected by the caller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include both high and low-level actions in the same class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include unused parameters for certain uses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Interface is difficult to understand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order to do something you have to wade through a lot of unrelated possible actions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grouping all output (print, export) routines</a:t>
            </a:r>
          </a:p>
          <a:p>
            <a:pPr lvl="1"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Temporal Cohesion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 of a component are related by timing – grouped together and used during the same phase of execution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Difficult to change because you may have to look at numerous components when a change in a data structure is made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Increases chances of regression fault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unlikely to be reusable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Often happens in initialization or shutdown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a function which is called after catching an exception which closes an open file, creates an error log and notifies the user</a:t>
            </a:r>
          </a:p>
          <a:p>
            <a:pPr lvl="1"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1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Procedural Cohesion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 of a component are related only to ensure a particular order of execution – procedures (methods) that are called one after another are kept together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Actions are still weakly connected and unlikely to be reusable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to the ordering of steps or purpose of steps requires changing the component abstraction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a function which checks file permissions and then opens the file</a:t>
            </a:r>
          </a:p>
          <a:p>
            <a:pPr lvl="1"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63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Communicational Cohesion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performs a series of actions related by a sequence of steps to be followed by the product and all actions are performed on the same data – procedures that access the same data are kept together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Action based on the ordering of steps on all the same data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 are related but still not completely separated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cannot be reused</a:t>
            </a:r>
          </a:p>
          <a:p>
            <a:pPr lvl="1"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3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Sequential Cohesion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 are together in a class because the output from one part is the input to another part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Occurs naturally in functional programming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a function which reads data from a file and processed the data</a:t>
            </a:r>
          </a:p>
          <a:p>
            <a:pPr lvl="1"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18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Informational Cohesion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performs a number of actions, each with its own entry point, with independent code for each action, all performed on the same data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from logical cohesion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piece of code has a single entry and single exit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logical cohesion, actions of module intertwined</a:t>
            </a:r>
          </a:p>
          <a:p>
            <a:pPr lvl="1">
              <a:lnSpc>
                <a:spcPct val="110000"/>
              </a:lnSpc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73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Functional Cohesion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essential element to a single computation is contained in the component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Every element in the component is essential to the computation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tokenizing a string of XML</a:t>
            </a:r>
          </a:p>
          <a:p>
            <a:pPr lvl="1">
              <a:lnSpc>
                <a:spcPct val="110000"/>
              </a:lnSpc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4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Chawla,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Jagnesh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 “Cohesion &amp; Coupling”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Pfleeger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, S. “Software Engineering Theory and Practice” Prentice Hall 2001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3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Characteristics of Good Design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 independence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High Cohesion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Low Coupling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40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What is Coupling?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Coupling is a measure of the independence of components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Coupling is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to Cohesion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 is an indication of the strength of the inter-connections between the components in a design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6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Highly Coupled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12192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These types of systems have multiple inter-connections with components dependent upon each other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Round Diagonal Corner Rectangle 2"/>
          <p:cNvSpPr/>
          <p:nvPr/>
        </p:nvSpPr>
        <p:spPr>
          <a:xfrm>
            <a:off x="1905000" y="2819400"/>
            <a:ext cx="1752600" cy="1219200"/>
          </a:xfrm>
          <a:prstGeom prst="round2Diag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Component A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1905000" y="4876800"/>
            <a:ext cx="1752600" cy="1219200"/>
          </a:xfrm>
          <a:prstGeom prst="round2Diag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Component C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5562600" y="2819400"/>
            <a:ext cx="1752600" cy="1219200"/>
          </a:xfrm>
          <a:prstGeom prst="round2Diag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Component B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5562600" y="4876800"/>
            <a:ext cx="1752600" cy="1219200"/>
          </a:xfrm>
          <a:prstGeom prst="round2Diag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Component D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362200" y="4038600"/>
            <a:ext cx="0" cy="8382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514600" y="4038600"/>
            <a:ext cx="0" cy="8382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667000" y="4038600"/>
            <a:ext cx="0" cy="8382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124200" y="4038600"/>
            <a:ext cx="0" cy="8382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657600" y="5867400"/>
            <a:ext cx="190500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657600" y="5638800"/>
            <a:ext cx="190500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657600" y="5181600"/>
            <a:ext cx="190500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57600" y="3124200"/>
            <a:ext cx="190500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657600" y="3733800"/>
            <a:ext cx="190500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2"/>
            <a:endCxn id="3" idx="0"/>
          </p:cNvCxnSpPr>
          <p:nvPr/>
        </p:nvCxnSpPr>
        <p:spPr>
          <a:xfrm flipH="1">
            <a:off x="3657600" y="3429000"/>
            <a:ext cx="190500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934200" y="4038600"/>
            <a:ext cx="0" cy="8382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781800" y="4038600"/>
            <a:ext cx="0" cy="8382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172200" y="4038600"/>
            <a:ext cx="0" cy="8382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019800" y="4038600"/>
            <a:ext cx="0" cy="8382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3505200" y="3810000"/>
            <a:ext cx="2057400" cy="10668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3657600" y="4038600"/>
            <a:ext cx="1905000" cy="9906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99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Loosely Coupled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12192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Loosely coupled systems are made up of components which are independent or almost independent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1905000" y="2819400"/>
            <a:ext cx="1752600" cy="1219200"/>
          </a:xfrm>
          <a:prstGeom prst="round2Diag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prstClr val="whit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Component A</a:t>
            </a:r>
            <a:endParaRPr lang="en-US" sz="2000" b="1" dirty="0">
              <a:solidFill>
                <a:prstClr val="white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1905000" y="4876800"/>
            <a:ext cx="1752600" cy="1219200"/>
          </a:xfrm>
          <a:prstGeom prst="round2Diag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prstClr val="whit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Component C</a:t>
            </a:r>
            <a:endParaRPr lang="en-US" sz="2000" b="1" dirty="0">
              <a:solidFill>
                <a:prstClr val="white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5562600" y="2819400"/>
            <a:ext cx="1752600" cy="1219200"/>
          </a:xfrm>
          <a:prstGeom prst="round2Diag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prstClr val="whit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Component B</a:t>
            </a:r>
            <a:endParaRPr lang="en-US" sz="2000" b="1" dirty="0">
              <a:solidFill>
                <a:prstClr val="white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5562600" y="4876800"/>
            <a:ext cx="1752600" cy="1219200"/>
          </a:xfrm>
          <a:prstGeom prst="round2Diag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prstClr val="whit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Component D</a:t>
            </a:r>
            <a:endParaRPr lang="en-US" sz="2000" b="1" dirty="0">
              <a:solidFill>
                <a:prstClr val="white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362200" y="4038600"/>
            <a:ext cx="0" cy="8382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124200" y="4038600"/>
            <a:ext cx="0" cy="8382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657600" y="5867400"/>
            <a:ext cx="190500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57600" y="3124200"/>
            <a:ext cx="190500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934200" y="4038600"/>
            <a:ext cx="0" cy="8382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019800" y="4038600"/>
            <a:ext cx="0" cy="8382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34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Uncoupled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1219200"/>
          </a:xfrm>
        </p:spPr>
        <p:txBody>
          <a:bodyPr anchor="t">
            <a:normAutofit lnSpcReduction="1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Uncoupled components have NO interconnections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dependencies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1905000" y="2819400"/>
            <a:ext cx="1752600" cy="1219200"/>
          </a:xfrm>
          <a:prstGeom prst="round2Diag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prstClr val="whit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Component A</a:t>
            </a:r>
            <a:endParaRPr lang="en-US" sz="2000" b="1" dirty="0">
              <a:solidFill>
                <a:prstClr val="white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1905000" y="4876800"/>
            <a:ext cx="1752600" cy="1219200"/>
          </a:xfrm>
          <a:prstGeom prst="round2Diag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prstClr val="whit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Component C</a:t>
            </a:r>
            <a:endParaRPr lang="en-US" sz="2000" b="1" dirty="0">
              <a:solidFill>
                <a:prstClr val="white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5562600" y="2819400"/>
            <a:ext cx="1752600" cy="1219200"/>
          </a:xfrm>
          <a:prstGeom prst="round2Diag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prstClr val="whit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Component B</a:t>
            </a:r>
            <a:endParaRPr lang="en-US" sz="2000" b="1" dirty="0">
              <a:solidFill>
                <a:prstClr val="white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5562600" y="4876800"/>
            <a:ext cx="1752600" cy="1219200"/>
          </a:xfrm>
          <a:prstGeom prst="round2Diag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prstClr val="whit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Component D</a:t>
            </a:r>
            <a:endParaRPr lang="en-US" sz="2000" b="1" dirty="0">
              <a:solidFill>
                <a:prstClr val="white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04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The range of coupling measures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rot="16200000">
            <a:off x="2286001" y="1524000"/>
            <a:ext cx="4724400" cy="4419600"/>
          </a:xfrm>
          <a:prstGeom prst="rightArrow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2" y="1981200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High Coupling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4355068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Loose Coupling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24600" y="5726668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Low Coupling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9321" y="2247900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Coupling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5200" y="2943654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Coupling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94969" y="3639408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Coupling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2677" y="4335162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Stamp Coupling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55269" y="5030916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Coupling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38799" y="5726668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Uncoupled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72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Content Coupling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component directly references (shares) the content of another module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modifies a statement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Component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refers to local data of component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</a:p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coupled components are inextricably interlinked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Changes to component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requires a change to component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(including recompilation)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Reusing component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requires using component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</a:p>
          <a:p>
            <a:pPr lvl="1"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35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1440</TotalTime>
  <Words>1180</Words>
  <Application>Microsoft Office PowerPoint</Application>
  <PresentationFormat>On-screen Show (4:3)</PresentationFormat>
  <Paragraphs>190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Newsprint</vt:lpstr>
      <vt:lpstr>Coupling and Cohesion</vt:lpstr>
      <vt:lpstr>Desired Class/Object Interaction</vt:lpstr>
      <vt:lpstr>Characteristics of Good Design</vt:lpstr>
      <vt:lpstr>What is Coupling?</vt:lpstr>
      <vt:lpstr>Highly Coupled</vt:lpstr>
      <vt:lpstr>Loosely Coupled</vt:lpstr>
      <vt:lpstr>Uncoupled</vt:lpstr>
      <vt:lpstr>The range of coupling measures</vt:lpstr>
      <vt:lpstr>Content Coupling</vt:lpstr>
      <vt:lpstr>Common Coupling</vt:lpstr>
      <vt:lpstr>Common Coupling (cont.)</vt:lpstr>
      <vt:lpstr>Control Coupling</vt:lpstr>
      <vt:lpstr>Control Coupling Example</vt:lpstr>
      <vt:lpstr>Stamp Coupling</vt:lpstr>
      <vt:lpstr>Stamp Coupling Example</vt:lpstr>
      <vt:lpstr>Data Coupling</vt:lpstr>
      <vt:lpstr>Cohesion</vt:lpstr>
      <vt:lpstr>The range of Cohesion</vt:lpstr>
      <vt:lpstr>Coincidental Cohesion</vt:lpstr>
      <vt:lpstr>Logical Cohesion</vt:lpstr>
      <vt:lpstr>Temporal Cohesion</vt:lpstr>
      <vt:lpstr>Procedural Cohesion</vt:lpstr>
      <vt:lpstr>Communicational Cohesion</vt:lpstr>
      <vt:lpstr>Sequential Cohesion</vt:lpstr>
      <vt:lpstr>Informational Cohesion</vt:lpstr>
      <vt:lpstr>Functional Cohesion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145</cp:revision>
  <dcterms:created xsi:type="dcterms:W3CDTF">2014-08-25T00:37:45Z</dcterms:created>
  <dcterms:modified xsi:type="dcterms:W3CDTF">2015-02-16T16:31:57Z</dcterms:modified>
</cp:coreProperties>
</file>